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media1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3" Type="http://schemas.openxmlformats.org/officeDocument/2006/relationships/image" Target="../media/image2.png"/><Relationship Id="rId4" Type="http://schemas.openxmlformats.org/officeDocument/2006/relationships/hyperlink" Target="http://www.wuest-digital.de" TargetMode="External"/><Relationship Id="rId5" Type="http://schemas.openxmlformats.org/officeDocument/2006/relationships/hyperlink" Target="mailto:kontakt@wuest-digital.de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 u="sng"/>
            </a:pPr>
            <a:r>
              <a:t>Ablauf:</a:t>
            </a:r>
          </a:p>
          <a:p>
            <a:pPr marL="407458" indent="-407458">
              <a:buSzPct val="100000"/>
              <a:buAutoNum type="arabicPeriod" startAt="1"/>
            </a:pPr>
            <a:r>
              <a:t>„</a:t>
            </a:r>
            <a:r>
              <a:rPr i="1"/>
              <a:t>Präsentationsmodus</a:t>
            </a:r>
            <a:r>
              <a:t>“ starten („</a:t>
            </a:r>
            <a:r>
              <a:rPr i="1"/>
              <a:t>blauer Pfeil</a:t>
            </a:r>
            <a:r>
              <a:t>“)</a:t>
            </a:r>
          </a:p>
          <a:p>
            <a:pPr marL="407458" indent="-407458">
              <a:buSzPct val="100000"/>
              <a:buAutoNum type="arabicPeriod" startAt="1"/>
            </a:pPr>
            <a:r>
              <a:t>Video (links) „</a:t>
            </a:r>
            <a:r>
              <a:rPr i="1"/>
              <a:t>startet automatisch</a:t>
            </a:r>
            <a:r>
              <a:t>“, läuft in „</a:t>
            </a:r>
            <a:r>
              <a:rPr i="1"/>
              <a:t>Endlosschleife</a:t>
            </a:r>
            <a:r>
              <a:t>“</a:t>
            </a:r>
          </a:p>
          <a:p>
            <a:pPr marL="407458" indent="-407458">
              <a:buSzPct val="100000"/>
              <a:buAutoNum type="arabicPeriod" startAt="1"/>
            </a:pPr>
            <a:r>
              <a:t>unterhalb der Präsentations-Folie länger drücken, Symbol „</a:t>
            </a:r>
            <a:r>
              <a:rPr i="1"/>
              <a:t>Schreiben</a:t>
            </a:r>
            <a:r>
              <a:t>“ und …</a:t>
            </a:r>
          </a:p>
          <a:p>
            <a:pPr marL="407458" indent="-407458">
              <a:buSzPct val="100000"/>
              <a:buAutoNum type="arabicPeriod" startAt="1"/>
            </a:pPr>
            <a:r>
              <a:t>… „</a:t>
            </a:r>
            <a:r>
              <a:rPr i="1"/>
              <a:t>Laserpointer</a:t>
            </a:r>
            <a:r>
              <a:t>“ auswählen, um über dem ablaufenden Video die Zahl nachzufahren</a:t>
            </a:r>
          </a:p>
          <a:p>
            <a:pPr marL="407458" indent="-407458">
              <a:buSzPct val="100000"/>
              <a:buAutoNum type="arabicPeriod" startAt="1"/>
            </a:pPr>
            <a:r>
              <a:t>… (weiße) „</a:t>
            </a:r>
            <a:r>
              <a:rPr i="1"/>
              <a:t>Stiftfarbe</a:t>
            </a:r>
            <a:r>
              <a:t>“ auswählen, und</a:t>
            </a:r>
          </a:p>
          <a:p>
            <a:pPr marL="407458" indent="-407458">
              <a:buSzPct val="100000"/>
              <a:buAutoNum type="arabicPeriod" startAt="1"/>
            </a:pPr>
            <a:r>
              <a:t>parallel beides tun: Video anschauen UND gleichzeitig auf die „Tafel“ rechts (mehrmals übereinander) mitschreiben - mit Finger oder Pencil</a:t>
            </a:r>
          </a:p>
          <a:p>
            <a:pPr marL="407458" indent="-407458">
              <a:buSzPct val="100000"/>
              <a:buAutoNum type="arabicPeriod" startAt="1"/>
            </a:pPr>
          </a:p>
          <a:p>
            <a:pPr/>
            <a:r>
              <a:rPr b="1" u="sng">
                <a:solidFill>
                  <a:srgbClr val="74A7FF"/>
                </a:solidFill>
              </a:rPr>
              <a:t>Tipps</a:t>
            </a:r>
            <a:r>
              <a:rPr>
                <a:solidFill>
                  <a:srgbClr val="74A7FF"/>
                </a:solidFill>
              </a:rPr>
              <a:t>:</a:t>
            </a:r>
            <a:r>
              <a:t> </a:t>
            </a:r>
          </a:p>
          <a:p>
            <a:pPr>
              <a:defRPr b="1" i="1" u="sng"/>
            </a:pPr>
            <a:r>
              <a:t>Vorbereitung: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Zunächst Kopie anfertigen: Version für die SchülerInnen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Diese Seite mit „</a:t>
            </a:r>
            <a:r>
              <a:rPr i="1"/>
              <a:t>Moderatorhinweisen ausblenden</a:t>
            </a:r>
            <a:r>
              <a:t>“ bzw. in der Kopie löschen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Die Keynote mit „</a:t>
            </a:r>
            <a:r>
              <a:rPr i="1"/>
              <a:t>Airdrop</a:t>
            </a:r>
            <a:r>
              <a:t>“ an die iPads „</a:t>
            </a:r>
            <a:r>
              <a:rPr i="1"/>
              <a:t>teilen“</a:t>
            </a:r>
            <a:r>
              <a:t> (wichtig: „</a:t>
            </a:r>
            <a:r>
              <a:rPr i="1"/>
              <a:t>Airdrop</a:t>
            </a:r>
            <a:r>
              <a:t>“ - Kontakte muss „</a:t>
            </a:r>
            <a:r>
              <a:rPr i="1"/>
              <a:t>jeder</a:t>
            </a:r>
            <a:r>
              <a:t>“ aktiviert sein)</a:t>
            </a:r>
          </a:p>
          <a:p>
            <a:pPr/>
            <a:r>
              <a:t>……………..</a:t>
            </a:r>
          </a:p>
          <a:p>
            <a:pPr>
              <a:defRPr b="1" i="1" u="sng"/>
            </a:pPr>
            <a:r>
              <a:t>Durchführung: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Finger oder Pencil verwenden (eventuell einstellen notwendig)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SCH: Screenshot machen zur Kontrolle, ev. ins eigene Zahlenportfolio (z.B. Book Creator)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LK: diese Keynote zur Demo an der Tafel in groß zeigen oder auch auf der Schülertafel mit Kreide nachfahren lassen</a:t>
            </a:r>
          </a:p>
          <a:p>
            <a:pPr marL="279400" indent="-279400">
              <a:buSzPct val="40000"/>
              <a:buBlip>
                <a:blip r:embed="rId3"/>
              </a:buBlip>
            </a:pPr>
            <a:r>
              <a:t>LK: „Überwachung“ aller iPads mit App „classroom“, ggf. individuelles Feedback</a:t>
            </a:r>
          </a:p>
          <a:p>
            <a:pPr/>
          </a:p>
          <a:p>
            <a:pPr>
              <a:defRPr i="1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Viele weitere anschauliche und handlungsorientierte Ideen in Form von Büchern und Materialien finden Sie auf meiner Webseite: </a:t>
            </a:r>
            <a:r>
              <a:rPr u="sng">
                <a:hlinkClick r:id="rId4" invalidUrl="" action="" tgtFrame="" tooltip="" history="1" highlightClick="0" endSnd="0"/>
              </a:rPr>
              <a:t>www.wuest-digital.de</a:t>
            </a:r>
          </a:p>
          <a:p>
            <a:pPr>
              <a:defRPr i="1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Ich freue mich auf Ihren Besuch.</a:t>
            </a:r>
          </a:p>
          <a:p>
            <a:pPr>
              <a:defRPr i="1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  <a:p>
            <a:pPr>
              <a:defRPr i="1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Sonja Wüst</a:t>
            </a:r>
          </a:p>
          <a:p>
            <a:pPr>
              <a:defRPr i="1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>
                <a:hlinkClick r:id="rId5" invalidUrl="" action="" tgtFrame="" tooltip="" history="1" highlightClick="0" endSnd="0"/>
              </a:rPr>
              <a:t>kontakt@wuest-digital.de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Autor:in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Aufstellung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kte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Fakten</a:t>
            </a:r>
          </a:p>
        </p:txBody>
      </p:sp>
      <p:sp>
        <p:nvSpPr>
          <p:cNvPr id="10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Quellenangabe</a:t>
            </a:r>
          </a:p>
        </p:txBody>
      </p:sp>
      <p:sp>
        <p:nvSpPr>
          <p:cNvPr id="116" name="Textebene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„Bemerkenswert“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schüssel mit gebratenem Reis, gekochten Eiern und Stäbchen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chüssel mit Lachsfrikadellen, Salat u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chüssel mit Pappardelle, Petersilienbutter, gerösteten Haselnüssen und geriebenem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Autor:in und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Autor:in und Datum</a:t>
            </a:r>
          </a:p>
        </p:txBody>
      </p:sp>
      <p:sp>
        <p:nvSpPr>
          <p:cNvPr id="24" name="Textebene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</a:lstStyle>
          <a:p>
            <a:pPr/>
            <a:r>
              <a:t>Präsentationsuntertitel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Folientitel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Folientitel</a:t>
            </a:r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43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44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61" name="Textebene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chüssel mit Pappardelle, Petersilienbutter, gerösteten Haselnüssen und geriebenem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Folientitel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Titel des Abschnitts</a:t>
            </a:r>
          </a:p>
        </p:txBody>
      </p:sp>
      <p:sp>
        <p:nvSpPr>
          <p:cNvPr id="72" name="Folien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Folientitel</a:t>
            </a:r>
          </a:p>
        </p:txBody>
      </p:sp>
      <p:sp>
        <p:nvSpPr>
          <p:cNvPr id="80" name="Folien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8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89" name="Agenda-Unterti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41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Agenda-Untertitel</a:t>
            </a:r>
          </a:p>
        </p:txBody>
      </p:sp>
      <p:sp>
        <p:nvSpPr>
          <p:cNvPr id="90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Agenda-Themen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wuest-digital.de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hyperlink" Target="http://www.wuest-digital.de" TargetMode="External"/><Relationship Id="rId4" Type="http://schemas.openxmlformats.org/officeDocument/2006/relationships/hyperlink" Target="mailto:kontakt@wuest-digital.de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video" Target="../media/media1.mov"/><Relationship Id="rId5" Type="http://schemas.microsoft.com/office/2007/relationships/media" Target="../media/media1.mov"/><Relationship Id="rId6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ch kann Zahlen schreiben"/>
          <p:cNvSpPr txBox="1"/>
          <p:nvPr>
            <p:ph type="title"/>
          </p:nvPr>
        </p:nvSpPr>
        <p:spPr>
          <a:xfrm>
            <a:off x="1206500" y="7527208"/>
            <a:ext cx="21971000" cy="4648201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>
            <a:noAutofit/>
          </a:bodyPr>
          <a:lstStyle>
            <a:lvl1pPr>
              <a:defRPr spc="-260" sz="13000">
                <a:solidFill>
                  <a:srgbClr val="74A7FF"/>
                </a:solidFill>
              </a:defRPr>
            </a:lvl1pPr>
          </a:lstStyle>
          <a:p>
            <a:pPr/>
            <a:r>
              <a:t>Ich kann Zahlen schreiben</a:t>
            </a:r>
          </a:p>
        </p:txBody>
      </p:sp>
      <p:sp>
        <p:nvSpPr>
          <p:cNvPr id="152" name="Sonja Wüst / WÜST-DiGiTAL"/>
          <p:cNvSpPr txBox="1"/>
          <p:nvPr>
            <p:ph type="body" idx="22"/>
          </p:nvPr>
        </p:nvSpPr>
        <p:spPr>
          <a:xfrm>
            <a:off x="1207689" y="674878"/>
            <a:ext cx="2196862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84225">
              <a:defRPr sz="38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Sonja Wüst / WÜST-DiGiTAL</a:t>
            </a:r>
          </a:p>
        </p:txBody>
      </p:sp>
      <p:sp>
        <p:nvSpPr>
          <p:cNvPr id="153" name="www.wuest-digital.de"/>
          <p:cNvSpPr txBox="1"/>
          <p:nvPr>
            <p:ph type="body" sz="quarter" idx="1"/>
          </p:nvPr>
        </p:nvSpPr>
        <p:spPr>
          <a:xfrm>
            <a:off x="1206500" y="12443679"/>
            <a:ext cx="21971000" cy="1116951"/>
          </a:xfrm>
          <a:prstGeom prst="rect">
            <a:avLst/>
          </a:prstGeom>
        </p:spPr>
        <p:txBody>
          <a:bodyPr/>
          <a:lstStyle>
            <a:lvl1pPr algn="l"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www.wuest-digital.de</a:t>
            </a:r>
          </a:p>
        </p:txBody>
      </p:sp>
      <p:pic>
        <p:nvPicPr>
          <p:cNvPr id="154" name="IMG_3186.jpeg" descr="IMG_318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8434" y="1517393"/>
            <a:ext cx="6130629" cy="8610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3186.jpeg" descr="IMG_318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01712" y="1501602"/>
            <a:ext cx="7659018" cy="8642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blauf:…"/>
          <p:cNvSpPr txBox="1"/>
          <p:nvPr/>
        </p:nvSpPr>
        <p:spPr>
          <a:xfrm>
            <a:off x="1451119" y="488227"/>
            <a:ext cx="21481763" cy="12739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b="1" i="1" sz="2600" u="sng">
                <a:solidFill>
                  <a:srgbClr val="000000"/>
                </a:solidFill>
              </a:defRPr>
            </a:pPr>
            <a:r>
              <a:t>Ablauf: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  <a:r>
              <a:t>„</a:t>
            </a:r>
            <a:r>
              <a:rPr i="1"/>
              <a:t>Präsentationsmodus</a:t>
            </a:r>
            <a:r>
              <a:t>“ starten („</a:t>
            </a:r>
            <a:r>
              <a:rPr i="1"/>
              <a:t>blauer Pfeil</a:t>
            </a:r>
            <a:r>
              <a:t>“)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  <a:r>
              <a:t>Video (links) „</a:t>
            </a:r>
            <a:r>
              <a:rPr i="1"/>
              <a:t>startet automatisch</a:t>
            </a:r>
            <a:r>
              <a:t>“, läuft in „</a:t>
            </a:r>
            <a:r>
              <a:rPr i="1"/>
              <a:t>Endlosschleife</a:t>
            </a:r>
            <a:r>
              <a:t>“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  <a:r>
              <a:t>unterhalb der Präsentations-Folie länger drücken, Symbol „</a:t>
            </a:r>
            <a:r>
              <a:rPr i="1"/>
              <a:t>Schreiben</a:t>
            </a:r>
            <a:r>
              <a:t>“ und …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  <a:r>
              <a:t>… „</a:t>
            </a:r>
            <a:r>
              <a:rPr i="1"/>
              <a:t>Laserpointer</a:t>
            </a:r>
            <a:r>
              <a:t>“ auswählen, um über dem ablaufenden Video die Zahl nachzufahren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  <a:r>
              <a:t>… (weiße) „</a:t>
            </a:r>
            <a:r>
              <a:rPr i="1"/>
              <a:t>Stiftfarbe</a:t>
            </a:r>
            <a:r>
              <a:t>“ auswählen, und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  <a:r>
              <a:t>parallel beides tun: Video anschauen UND gleichzeitig auf die „Tafel“ rechts (mehrmals übereinander) mitschreiben - mit Finger oder Pencil</a:t>
            </a:r>
          </a:p>
          <a:p>
            <a:pPr marL="481541" indent="-481541" algn="l" defTabSz="457200">
              <a:lnSpc>
                <a:spcPct val="117999"/>
              </a:lnSpc>
              <a:buSzPct val="100000"/>
              <a:buAutoNum type="arabicPeriod" startAt="1"/>
              <a:defRPr sz="2600">
                <a:solidFill>
                  <a:srgbClr val="000000"/>
                </a:solidFill>
              </a:defRPr>
            </a:pPr>
          </a:p>
          <a:p>
            <a:pPr algn="l" defTabSz="457200">
              <a:lnSpc>
                <a:spcPct val="117999"/>
              </a:lnSpc>
              <a:defRPr sz="2600">
                <a:solidFill>
                  <a:srgbClr val="000000"/>
                </a:solidFill>
              </a:defRPr>
            </a:pPr>
            <a:r>
              <a:rPr b="1" u="sng">
                <a:solidFill>
                  <a:srgbClr val="74A7FF"/>
                </a:solidFill>
              </a:rPr>
              <a:t>Tipps</a:t>
            </a:r>
            <a:r>
              <a:rPr>
                <a:solidFill>
                  <a:srgbClr val="74A7FF"/>
                </a:solidFill>
              </a:rPr>
              <a:t>:</a:t>
            </a:r>
            <a:r>
              <a:t> </a:t>
            </a:r>
          </a:p>
          <a:p>
            <a:pPr algn="l" defTabSz="457200">
              <a:lnSpc>
                <a:spcPct val="117999"/>
              </a:lnSpc>
              <a:defRPr b="1" i="1" sz="2600" u="sng">
                <a:solidFill>
                  <a:srgbClr val="000000"/>
                </a:solidFill>
              </a:defRPr>
            </a:pPr>
            <a:r>
              <a:t>Vorbereitung: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Zunächst Kopie anfertigen: Version für die SchülerInnen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Diese Seite mit „</a:t>
            </a:r>
            <a:r>
              <a:rPr i="1"/>
              <a:t>Moderatorhinweisen ausblenden</a:t>
            </a:r>
            <a:r>
              <a:t>“ bzw. in der Kopie löschen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Die Keynote mit „</a:t>
            </a:r>
            <a:r>
              <a:rPr i="1"/>
              <a:t>Airdrop</a:t>
            </a:r>
            <a:r>
              <a:t>“ an die iPads „</a:t>
            </a:r>
            <a:r>
              <a:rPr i="1"/>
              <a:t>teilen“</a:t>
            </a:r>
            <a:r>
              <a:t> (wichtig: „</a:t>
            </a:r>
            <a:r>
              <a:rPr i="1"/>
              <a:t>Airdrop</a:t>
            </a:r>
            <a:r>
              <a:t>“ - Kontakte muss „</a:t>
            </a:r>
            <a:r>
              <a:rPr i="1"/>
              <a:t>jeder</a:t>
            </a:r>
            <a:r>
              <a:t>“ aktiviert sein)</a:t>
            </a:r>
          </a:p>
          <a:p>
            <a:pPr algn="l" defTabSz="457200">
              <a:lnSpc>
                <a:spcPct val="117999"/>
              </a:lnSpc>
              <a:defRPr sz="2600">
                <a:solidFill>
                  <a:srgbClr val="000000"/>
                </a:solidFill>
              </a:defRPr>
            </a:pPr>
            <a:r>
              <a:t>……………..</a:t>
            </a:r>
          </a:p>
          <a:p>
            <a:pPr algn="l" defTabSz="457200">
              <a:lnSpc>
                <a:spcPct val="117999"/>
              </a:lnSpc>
              <a:defRPr b="1" i="1" sz="2600" u="sng">
                <a:solidFill>
                  <a:srgbClr val="000000"/>
                </a:solidFill>
              </a:defRPr>
            </a:pPr>
            <a:r>
              <a:t>Durchführung: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Finger oder Pencil verwenden (eventuell einstellen notwendig)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SCH: Screenshot machen zur Kontrolle, ev. ins eigene Zahlenportfolio (z.B. Book Creator)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LK: diese Keynote zur Demo an der Tafel in groß zeigen oder auch auf der Schülertafel mit Kreide nachfahren lassen</a:t>
            </a:r>
          </a:p>
          <a:p>
            <a:pPr marL="330200" indent="-330200" algn="l" defTabSz="457200">
              <a:lnSpc>
                <a:spcPct val="117999"/>
              </a:lnSpc>
              <a:buSzPct val="40000"/>
              <a:buBlip>
                <a:blip r:embed="rId2"/>
              </a:buBlip>
              <a:defRPr sz="2600">
                <a:solidFill>
                  <a:srgbClr val="000000"/>
                </a:solidFill>
              </a:defRPr>
            </a:pPr>
            <a:r>
              <a:t>LK: „Überwachung“ aller iPads mit App „classroom“, ggf. individuelles Feedback</a:t>
            </a:r>
          </a:p>
          <a:p>
            <a:pPr algn="l" defTabSz="457200">
              <a:lnSpc>
                <a:spcPct val="117999"/>
              </a:lnSpc>
              <a:defRPr sz="2600">
                <a:solidFill>
                  <a:srgbClr val="000000"/>
                </a:solidFill>
              </a:defRPr>
            </a:pPr>
          </a:p>
          <a:p>
            <a:pPr algn="l" defTabSz="457200">
              <a:lnSpc>
                <a:spcPct val="117999"/>
              </a:lnSpc>
              <a:defRPr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Viele weitere anschauliche und handlungsorientierte Ideen in Form von Büchern und Materialien finden Sie auf meiner Webseite: </a:t>
            </a:r>
            <a:r>
              <a:rPr u="sng">
                <a:hlinkClick r:id="rId3" invalidUrl="" action="" tgtFrame="" tooltip="" history="1" highlightClick="0" endSnd="0"/>
              </a:rPr>
              <a:t>www.wuest-digital.de</a:t>
            </a:r>
          </a:p>
          <a:p>
            <a:pPr algn="l" defTabSz="457200">
              <a:lnSpc>
                <a:spcPct val="117999"/>
              </a:lnSpc>
              <a:defRPr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Ich freue mich auf Ihren Besuch.</a:t>
            </a:r>
          </a:p>
          <a:p>
            <a:pPr algn="l" defTabSz="457200">
              <a:lnSpc>
                <a:spcPct val="117999"/>
              </a:lnSpc>
              <a:defRPr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  <a:p>
            <a:pPr algn="l" defTabSz="457200">
              <a:lnSpc>
                <a:spcPct val="117999"/>
              </a:lnSpc>
              <a:defRPr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Sonja Wüst</a:t>
            </a:r>
          </a:p>
          <a:p>
            <a:pPr algn="l" defTabSz="457200">
              <a:lnSpc>
                <a:spcPct val="117999"/>
              </a:lnSpc>
              <a:defRPr i="1" sz="2600">
                <a:solidFill>
                  <a:srgbClr val="3A87FE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u="sng">
                <a:hlinkClick r:id="rId4" invalidUrl="" action="" tgtFrame="" tooltip="" history="1" highlightClick="0" endSnd="0"/>
              </a:rPr>
              <a:t>kontakt@wuest-digital.de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3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gerundetes Rechteck"/>
          <p:cNvSpPr/>
          <p:nvPr/>
        </p:nvSpPr>
        <p:spPr>
          <a:xfrm>
            <a:off x="11999348" y="1281612"/>
            <a:ext cx="9840365" cy="11152776"/>
          </a:xfrm>
          <a:prstGeom prst="roundRect">
            <a:avLst>
              <a:gd name="adj" fmla="val 8708"/>
            </a:avLst>
          </a:prstGeom>
          <a:solidFill>
            <a:schemeClr val="accent3">
              <a:hueOff val="362282"/>
              <a:satOff val="31803"/>
              <a:lumOff val="-18242"/>
            </a:schemeClr>
          </a:solidFill>
          <a:ln w="279400">
            <a:solidFill>
              <a:srgbClr val="0042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0" name="Zahlenschreiben 5.mov" descr="Zahlenschreiben 5.mov"/>
          <p:cNvPicPr>
            <a:picLocks noChangeAspect="0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909863" y="1266793"/>
            <a:ext cx="8002095" cy="1118241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onja Wüst / WÜST-DiGiTAL"/>
          <p:cNvSpPr txBox="1"/>
          <p:nvPr>
            <p:ph type="subTitle" sz="quarter" idx="1"/>
          </p:nvPr>
        </p:nvSpPr>
        <p:spPr>
          <a:xfrm>
            <a:off x="160196" y="12913835"/>
            <a:ext cx="6693391" cy="96488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</a:lstStyle>
          <a:p>
            <a:pPr/>
            <a:r>
              <a:t>Sonja Wüst / WÜST-DiGiTAL</a:t>
            </a:r>
          </a:p>
        </p:txBody>
      </p:sp>
      <p:sp>
        <p:nvSpPr>
          <p:cNvPr id="162" name="Ich kann Zahlen schreiben"/>
          <p:cNvSpPr txBox="1"/>
          <p:nvPr/>
        </p:nvSpPr>
        <p:spPr>
          <a:xfrm>
            <a:off x="5719146" y="43735"/>
            <a:ext cx="12945708" cy="173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1975054">
              <a:lnSpc>
                <a:spcPct val="80000"/>
              </a:lnSpc>
              <a:defRPr b="1" spc="-137" sz="6885">
                <a:solidFill>
                  <a:srgbClr val="74A7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Ich kann Zahlen schreiben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99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6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